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83" r:id="rId6"/>
    <p:sldId id="284" r:id="rId7"/>
    <p:sldId id="285" r:id="rId8"/>
    <p:sldId id="289" r:id="rId9"/>
    <p:sldId id="291" r:id="rId10"/>
    <p:sldId id="297" r:id="rId11"/>
    <p:sldId id="298" r:id="rId12"/>
    <p:sldId id="295" r:id="rId13"/>
    <p:sldId id="299" r:id="rId14"/>
    <p:sldId id="300" r:id="rId15"/>
    <p:sldId id="301" r:id="rId16"/>
    <p:sldId id="302" r:id="rId17"/>
    <p:sldId id="30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F64C9-F1BA-4883-B0E6-6D51BA8383D7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EBA8-FB42-419F-A89E-2EBD966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EEBA8-FB42-419F-A89E-2EBD966422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95D9-3ED5-44C3-AC2B-C3D8F990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C3313-61F3-4B93-A364-C1C340C88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7F6B-9A85-4F41-A0E4-04AA0DF5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197C-5380-44B5-BAFB-30AF6095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F37E-5326-439D-B911-11037507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13620-D298-46A3-8B65-6DE244829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F47E-CD40-49B2-A1E0-9B2A3265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8224C-17AD-4CD1-92B7-21F80221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5AC6-CAC2-4426-B528-3A5ABF04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4557-D706-4142-958D-56967C8E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116F-5939-4316-9717-572B44A8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B30D7-DCB1-4BC0-9B93-786C38446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36D03-0BAD-46BF-B04B-2B7A907BD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D808-ACAF-46AE-ADFC-ED75D375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0A5B-FEF7-4BAF-82FE-8628FB50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38F7-F6FB-4594-9DB3-246677E8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CF083-E24B-4CF9-82B2-F1AF0570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65449-B348-46A2-8845-C78C73E37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AF040C-2299-4019-A90B-9CF5B70A9DC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B4D05-84EE-436C-9D98-B8E4B710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BFB55-A2C1-4E76-B48B-B3508FD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E5BB-084A-497C-B323-9B6B932E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17BF49-C7DA-4E14-BBF5-754E7BDF5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3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D547-2BEF-4E03-84D4-5AA8F724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3F25-0217-4556-8FD9-DC0FB6E6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61A4C-2FE9-4971-8B8B-DF4F879D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D1DD-E345-4BC6-AE08-9E87DD51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6453-8E5B-4E61-9618-5D88D5C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81CB-A3F8-4E58-8855-29155E450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DD1F-9F75-421F-83A3-26859236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DDD9-FB87-4AE4-9F4F-5C93B4F55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8C46-2BD0-4E32-99F5-84293170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FD74-9103-4028-8BAB-F83DDCA6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B5D4-8EF2-4991-9A6E-F5386E4E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AF1E-5F60-4082-86BE-D53780C9E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8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E4CA-7809-446B-8785-F072C8A9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690DF-F6DC-4790-9651-EBE1105F2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B8BCA-70E2-4F12-B089-3E7CD1946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86FB5-CEC3-4AE8-9FBF-E8E4A3B9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79CD-0BE3-4CC5-84BC-8458289C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D4768-BBA6-4639-9CA7-8B1AB333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B602-FC67-4F64-89F5-DAB0F501C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53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A5D-70C7-4A8C-AA37-F75EB61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66BB6-1A76-4617-AB8D-48294189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30403-D8C2-49D1-97FB-B1B484EBC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5E97D-9DD7-44EB-980A-01E27444A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BC0B0-C271-4D19-BC6A-714354F27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79F25-1FDE-4744-B365-22DD7DAA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869F0-080F-49EA-B70D-0E2F0668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2C176-8613-45A7-84DD-48A6D2EF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CE9BB-3519-4830-AFF0-EAA1B43E1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5C6F-E57D-441F-9973-F076D582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69672-BB31-44FB-A8DF-8BF73A06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67FEE-A364-4A3B-AD47-AB69B479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BB198-4926-477E-A838-AFAD9656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71FA-9855-42B5-B2AE-2C6776251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3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63C92-F602-48D1-9A02-37166196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28FC5-E9A5-4680-97F1-ECCF3BD9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A903A-0640-4044-9EBD-8A283CB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2A71E-8F0A-430A-923C-63FFBC52F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8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6FEF-5553-4B31-902C-1D21EE34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9737-94E7-4744-A508-3A52DBD9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72DFD-2FAA-491E-A514-A8D718D1C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B444-45A7-4AF4-8412-88FCCAA5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40729-B1D9-485F-8EE4-FFCCD450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7248B-3E46-4F54-A724-2920B1F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2EFC-AED8-46DD-BCB7-F59B9A0BC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686E-2BD5-4972-A735-D95513AF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4EA69-764B-4891-829C-DDD46F7E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5A8F-246B-48BA-A2C5-DC292BC6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5DC50-588E-40EF-AF24-2B53937C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817D3-7E51-43FD-A157-6538995A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96CB-BDC3-4CD4-B0FA-A7667E29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EED9C-D3FB-468B-9268-1590E02DD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49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2AA81E-9D2A-4B68-AC03-00C2731AC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1A14BF-2C6B-4B78-8080-6969D1EB7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DF073F-F922-4979-8A6E-C0F90B233B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AFF2A3-2AE0-4EE9-AAE2-4EAD44E502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6F2F59-0922-414F-B80E-A3C2714F30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8D7ABD-1FE8-4DA0-8C3C-F926581411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irecorp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hyperlink" Target="https://www.nvfc.org/programs/make-me-a-fire-figh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classroom.nvf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07287DAB-4B56-4CE9-BB2A-E0607C2B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AF2085F-168A-4F9E-B8E7-D5D0558C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6288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br>
              <a:rPr lang="en-US" altLang="en-US" sz="2200" b="1">
                <a:solidFill>
                  <a:schemeClr val="tx2"/>
                </a:solidFill>
              </a:rPr>
            </a:br>
            <a:r>
              <a:rPr lang="en-US" altLang="en-US" sz="5000" b="1">
                <a:latin typeface="Arial Narrow" panose="020B0606020202030204" pitchFamily="34" charset="0"/>
              </a:rPr>
              <a:t>Introduction to Fire Corps</a:t>
            </a:r>
            <a:r>
              <a:rPr lang="en-US" altLang="en-US" b="1">
                <a:latin typeface="Arial Narrow" panose="020B0606020202030204" pitchFamily="34" charset="0"/>
              </a:rPr>
              <a:t> </a:t>
            </a:r>
            <a:br>
              <a:rPr lang="en-US" altLang="en-US" sz="2200" b="1"/>
            </a:br>
            <a:endParaRPr lang="en-US" altLang="en-US" sz="2200" b="1"/>
          </a:p>
        </p:txBody>
      </p:sp>
      <p:pic>
        <p:nvPicPr>
          <p:cNvPr id="2054" name="Picture 6" descr="Firecorps_4_c">
            <a:extLst>
              <a:ext uri="{FF2B5EF4-FFF2-40B4-BE49-F238E27FC236}">
                <a16:creationId xmlns:a16="http://schemas.microsoft.com/office/drawing/2014/main" id="{2606390B-61ED-4FDA-8EA0-1A436FD9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7432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id="{BD8083F6-97AB-46C6-8877-9431C33D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BA8AD9D-D21B-41F9-A7DE-DBA7255F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3" descr="Firecorps_4_c">
            <a:extLst>
              <a:ext uri="{FF2B5EF4-FFF2-40B4-BE49-F238E27FC236}">
                <a16:creationId xmlns:a16="http://schemas.microsoft.com/office/drawing/2014/main" id="{F7AF5338-24BC-48A9-896B-2BD93E11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66FBD7EA-4B91-4912-A27B-4A67AF77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0" name="Picture 6" descr="236044-R1-16-17A_017">
            <a:extLst>
              <a:ext uri="{FF2B5EF4-FFF2-40B4-BE49-F238E27FC236}">
                <a16:creationId xmlns:a16="http://schemas.microsoft.com/office/drawing/2014/main" id="{F9425B5E-F38C-4451-BB0C-D48EAA94F01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0425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Rectangle 2">
            <a:extLst>
              <a:ext uri="{FF2B5EF4-FFF2-40B4-BE49-F238E27FC236}">
                <a16:creationId xmlns:a16="http://schemas.microsoft.com/office/drawing/2014/main" id="{2F509C8A-73F4-4E61-BF9C-1DD463E3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Getting Started</a:t>
            </a:r>
            <a:endParaRPr lang="en-US" altLang="en-US" sz="4000"/>
          </a:p>
        </p:txBody>
      </p:sp>
      <p:sp>
        <p:nvSpPr>
          <p:cNvPr id="47113" name="Rectangle 3">
            <a:extLst>
              <a:ext uri="{FF2B5EF4-FFF2-40B4-BE49-F238E27FC236}">
                <a16:creationId xmlns:a16="http://schemas.microsoft.com/office/drawing/2014/main" id="{05FCF6C9-1831-47B7-BB15-4A7AB6FF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Design your program by creating the framework: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Perform needs assessment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Designate a leader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Draft an action plan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/>
              <a:t>Visit </a:t>
            </a:r>
            <a:r>
              <a:rPr lang="en-US" alt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www.firecorps.org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/>
              <a:t>for important tools and resources.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E831368B-89AF-4FE6-AFF9-3858EBBA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532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Ingleside Volunteer Fire Department (TX)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7AF4CA0-2B84-492F-9065-975B8F1BB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1" name="Picture 3" descr="Firecorps_4_c">
            <a:extLst>
              <a:ext uri="{FF2B5EF4-FFF2-40B4-BE49-F238E27FC236}">
                <a16:creationId xmlns:a16="http://schemas.microsoft.com/office/drawing/2014/main" id="{F010CFFF-9888-40DD-8935-13470893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13EB4B2D-5A79-4765-B3B4-2FE40326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4" name="Picture 6" descr="Firemen's jackets">
            <a:extLst>
              <a:ext uri="{FF2B5EF4-FFF2-40B4-BE49-F238E27FC236}">
                <a16:creationId xmlns:a16="http://schemas.microsoft.com/office/drawing/2014/main" id="{861C9B6F-F751-41AA-93D6-D7B4325276C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0425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6" name="Rectangle 2">
            <a:extLst>
              <a:ext uri="{FF2B5EF4-FFF2-40B4-BE49-F238E27FC236}">
                <a16:creationId xmlns:a16="http://schemas.microsoft.com/office/drawing/2014/main" id="{CA842462-B2B3-4007-9B11-46AE2EA3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Consider</a:t>
            </a:r>
            <a:endParaRPr lang="en-US" altLang="en-US" sz="4000"/>
          </a:p>
        </p:txBody>
      </p:sp>
      <p:sp>
        <p:nvSpPr>
          <p:cNvPr id="48137" name="Rectangle 3">
            <a:extLst>
              <a:ext uri="{FF2B5EF4-FFF2-40B4-BE49-F238E27FC236}">
                <a16:creationId xmlns:a16="http://schemas.microsoft.com/office/drawing/2014/main" id="{EC194AB3-D58F-46DB-8ECB-0616F2F2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Costs: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Time and/or salary and benefits for program coordinator(s) if paid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Applicant screening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Specialized on-the-job training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Supplies, equipment, uniforms, etc.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Recognition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Liabilities: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Consult legal counsel and insurance provider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Utilize liability waiver or release form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Consult other volunteer programs within local government agencies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Applicable liability laws vary by state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Refer to Fire Corps Liability Guide for additional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EB08CE2-4E9A-44A9-A0C6-68EA5944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3" descr="Firecorps_4_c">
            <a:extLst>
              <a:ext uri="{FF2B5EF4-FFF2-40B4-BE49-F238E27FC236}">
                <a16:creationId xmlns:a16="http://schemas.microsoft.com/office/drawing/2014/main" id="{91F8D42B-D5AE-4576-9E54-D5F29C33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A39EDF59-D866-4ADA-A1CA-1400E655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202564B7-8C35-493A-8897-555D7C00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Grants &amp; Funding</a:t>
            </a:r>
            <a:endParaRPr lang="en-US" altLang="en-US" sz="4000"/>
          </a:p>
        </p:txBody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8C337932-3090-4730-AB12-72783FB7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Assistance to Firefighters Grant (AFG)</a:t>
            </a:r>
          </a:p>
          <a:p>
            <a:r>
              <a:rPr lang="en-US" altLang="en-US" sz="2400" dirty="0"/>
              <a:t>Fire Prevention &amp; Safety Grant (FP&amp;S)</a:t>
            </a:r>
          </a:p>
          <a:p>
            <a:r>
              <a:rPr lang="en-US" altLang="en-US" sz="2400" dirty="0"/>
              <a:t>Staffing for Adequate Fire and Emergency Response (SAFER)</a:t>
            </a:r>
          </a:p>
          <a:p>
            <a:r>
              <a:rPr lang="en-US" altLang="en-US" sz="2400" dirty="0"/>
              <a:t>Local, state, and national foundations</a:t>
            </a:r>
          </a:p>
          <a:p>
            <a:r>
              <a:rPr lang="en-US" altLang="en-US" sz="2400" dirty="0"/>
              <a:t>Local, state, and national businesses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EB3FDD7-918E-454F-B66C-4944AA36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3" descr="Firecorps_4_c">
            <a:extLst>
              <a:ext uri="{FF2B5EF4-FFF2-40B4-BE49-F238E27FC236}">
                <a16:creationId xmlns:a16="http://schemas.microsoft.com/office/drawing/2014/main" id="{F3266E68-EC62-4279-AFB5-2F08E7F1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F0AF6C8E-A743-4E37-9E85-8EDE0672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5" descr="CC_Proud_Partner_Logo">
            <a:extLst>
              <a:ext uri="{FF2B5EF4-FFF2-40B4-BE49-F238E27FC236}">
                <a16:creationId xmlns:a16="http://schemas.microsoft.com/office/drawing/2014/main" id="{77D7CE02-DA7E-493A-BA81-5B4CCB0F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7485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2">
            <a:extLst>
              <a:ext uri="{FF2B5EF4-FFF2-40B4-BE49-F238E27FC236}">
                <a16:creationId xmlns:a16="http://schemas.microsoft.com/office/drawing/2014/main" id="{C4F85FF9-9981-4FF3-8030-5629D396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4000">
                <a:latin typeface="Arial Black" panose="020B0A04020102020204" pitchFamily="34" charset="0"/>
              </a:rPr>
              <a:t>Recruiting Volunteers</a:t>
            </a:r>
            <a:endParaRPr lang="en-US" altLang="en-US" sz="4000"/>
          </a:p>
        </p:txBody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B70A50CC-E13E-4FFF-B7C0-24CA3234F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53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dirty="0"/>
              <a:t>Identify key places to recruit</a:t>
            </a:r>
          </a:p>
          <a:p>
            <a:r>
              <a:rPr lang="en-US" altLang="en-US" sz="2200" dirty="0"/>
              <a:t>Communicate that department needs assistance</a:t>
            </a:r>
          </a:p>
          <a:p>
            <a:r>
              <a:rPr lang="en-US" altLang="en-US" sz="2200" dirty="0"/>
              <a:t>Utilize Fire Corps resources at www.firecorps.org </a:t>
            </a:r>
          </a:p>
          <a:p>
            <a:r>
              <a:rPr lang="en-US" altLang="en-US" sz="2200" dirty="0"/>
              <a:t>Stress benefits and rewards for volunteering</a:t>
            </a:r>
          </a:p>
          <a:p>
            <a:r>
              <a:rPr lang="en-US" altLang="en-US" sz="2200" dirty="0"/>
              <a:t>Utilize </a:t>
            </a:r>
            <a:r>
              <a:rPr lang="en-US" altLang="en-US" sz="22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MMAF campaign </a:t>
            </a:r>
            <a:r>
              <a:rPr lang="en-US" altLang="en-US" sz="2200" dirty="0"/>
              <a:t>to post volunteer opportunities</a:t>
            </a:r>
          </a:p>
        </p:txBody>
      </p:sp>
      <p:pic>
        <p:nvPicPr>
          <p:cNvPr id="49160" name="Picture 8" descr="Sep07 Campus fire safety month">
            <a:extLst>
              <a:ext uri="{FF2B5EF4-FFF2-40B4-BE49-F238E27FC236}">
                <a16:creationId xmlns:a16="http://schemas.microsoft.com/office/drawing/2014/main" id="{7454A44E-AF5F-41EF-BA16-AFEA6CBE47A0}"/>
              </a:ext>
            </a:extLst>
          </p:cNvPr>
          <p:cNvPicPr>
            <a:picLocks noGrp="1" noChangeArrowheads="1"/>
          </p:cNvPicPr>
          <p:nvPr>
            <p:ph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3667125"/>
            <a:ext cx="9140825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2" name="Text Box 10">
            <a:extLst>
              <a:ext uri="{FF2B5EF4-FFF2-40B4-BE49-F238E27FC236}">
                <a16:creationId xmlns:a16="http://schemas.microsoft.com/office/drawing/2014/main" id="{C4E0CD87-ACE4-4696-8F58-CF6DB0CC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5532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Dayna Hilton, Johnson County RFD#1 (AR)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E0E36CE-9385-4A60-B02F-58D600B3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79" name="Picture 3" descr="Firecorps_4_c">
            <a:extLst>
              <a:ext uri="{FF2B5EF4-FFF2-40B4-BE49-F238E27FC236}">
                <a16:creationId xmlns:a16="http://schemas.microsoft.com/office/drawing/2014/main" id="{831513D4-9C55-443F-92E2-FA34B6C0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0243DB30-E10E-4596-BDDB-435917F5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2" name="Picture 6" descr="IMG_3939">
            <a:extLst>
              <a:ext uri="{FF2B5EF4-FFF2-40B4-BE49-F238E27FC236}">
                <a16:creationId xmlns:a16="http://schemas.microsoft.com/office/drawing/2014/main" id="{F6C72675-52ED-4A50-A9E2-F286C40E895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39963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4" name="Rectangle 2">
            <a:extLst>
              <a:ext uri="{FF2B5EF4-FFF2-40B4-BE49-F238E27FC236}">
                <a16:creationId xmlns:a16="http://schemas.microsoft.com/office/drawing/2014/main" id="{6EE926D5-F763-4F81-A818-2765A76B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4000">
                <a:latin typeface="Arial Black" panose="020B0A04020102020204" pitchFamily="34" charset="0"/>
              </a:rPr>
              <a:t>Selecting Volunteers</a:t>
            </a:r>
            <a:endParaRPr lang="en-US" altLang="en-US" sz="4000"/>
          </a:p>
        </p:txBody>
      </p:sp>
      <p:sp>
        <p:nvSpPr>
          <p:cNvPr id="50185" name="Rectangle 3">
            <a:extLst>
              <a:ext uri="{FF2B5EF4-FFF2-40B4-BE49-F238E27FC236}">
                <a16:creationId xmlns:a16="http://schemas.microsoft.com/office/drawing/2014/main" id="{81E56B99-8C33-4812-8FBE-894AC8DD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Communicate your needs to the community</a:t>
            </a:r>
          </a:p>
          <a:p>
            <a:r>
              <a:rPr lang="en-US" altLang="en-US" sz="2400" dirty="0"/>
              <a:t>Use a variety of media outlets to convey your message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Volunteer application form</a:t>
            </a:r>
          </a:p>
          <a:p>
            <a:pPr lvl="1"/>
            <a:r>
              <a:rPr lang="en-US" altLang="en-US" sz="2000" dirty="0"/>
              <a:t>List skills, experience, and availability </a:t>
            </a:r>
          </a:p>
          <a:p>
            <a:pPr lvl="1"/>
            <a:r>
              <a:rPr lang="en-US" altLang="en-US" sz="2000" dirty="0"/>
              <a:t>Screen applicants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Interview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Accept/decline</a:t>
            </a:r>
          </a:p>
          <a:p>
            <a:endParaRPr lang="en-US" altLang="en-US" sz="2400" dirty="0"/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87ABC68F-5ADF-4DE1-87C3-FD9135D7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532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Macomb Township Fire Department (MI)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F41ED69-E127-44A3-B8E1-E9913714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3" descr="Firecorps_4_c">
            <a:extLst>
              <a:ext uri="{FF2B5EF4-FFF2-40B4-BE49-F238E27FC236}">
                <a16:creationId xmlns:a16="http://schemas.microsoft.com/office/drawing/2014/main" id="{1CA0CF9F-3B1C-47F6-8400-62B58E30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18076CA3-DD40-4EC6-9BF9-967FF605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Picture 6" descr="Kimm and the Genna Boys">
            <a:extLst>
              <a:ext uri="{FF2B5EF4-FFF2-40B4-BE49-F238E27FC236}">
                <a16:creationId xmlns:a16="http://schemas.microsoft.com/office/drawing/2014/main" id="{DA587EF1-0410-4407-9C68-7B6F4E9D7E7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08213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8" name="Rectangle 2">
            <a:extLst>
              <a:ext uri="{FF2B5EF4-FFF2-40B4-BE49-F238E27FC236}">
                <a16:creationId xmlns:a16="http://schemas.microsoft.com/office/drawing/2014/main" id="{8FBFB46C-FED8-42A7-9B69-764A1A32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Retaining Volunteers</a:t>
            </a:r>
            <a:endParaRPr lang="en-US" altLang="en-US" sz="4000"/>
          </a:p>
        </p:txBody>
      </p:sp>
      <p:sp>
        <p:nvSpPr>
          <p:cNvPr id="51209" name="Rectangle 3">
            <a:extLst>
              <a:ext uri="{FF2B5EF4-FFF2-40B4-BE49-F238E27FC236}">
                <a16:creationId xmlns:a16="http://schemas.microsoft.com/office/drawing/2014/main" id="{344623A5-52E4-4629-AC86-C825BC18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400"/>
              <a:t>Provide uniforms</a:t>
            </a:r>
          </a:p>
          <a:p>
            <a:pPr>
              <a:lnSpc>
                <a:spcPct val="130000"/>
              </a:lnSpc>
            </a:pPr>
            <a:r>
              <a:rPr lang="en-US" altLang="en-US" sz="2400"/>
              <a:t>Recognize volunteer efforts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Write letters of commendation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Nominate volunteers for awards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Post photos of volunteers in action</a:t>
            </a:r>
          </a:p>
          <a:p>
            <a:pPr>
              <a:lnSpc>
                <a:spcPct val="130000"/>
              </a:lnSpc>
            </a:pPr>
            <a:r>
              <a:rPr lang="en-US" altLang="en-US" sz="2400"/>
              <a:t>Ask for feedback and </a:t>
            </a:r>
            <a:r>
              <a:rPr lang="en-US" altLang="en-US" sz="2400">
                <a:latin typeface="Arial Black" panose="020B0A04020102020204" pitchFamily="34" charset="0"/>
              </a:rPr>
              <a:t>act</a:t>
            </a:r>
            <a:r>
              <a:rPr lang="en-US" altLang="en-US" sz="2400"/>
              <a:t> on it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60474E64-6AFF-45B6-A62E-9EA28E54D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532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Macomb Township Fire Department (MI)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A57270-80F6-4C89-BC46-68BDA8E6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7" name="Picture 3" descr="Firecorps_4_c">
            <a:extLst>
              <a:ext uri="{FF2B5EF4-FFF2-40B4-BE49-F238E27FC236}">
                <a16:creationId xmlns:a16="http://schemas.microsoft.com/office/drawing/2014/main" id="{CC1C6D8F-E4E1-4948-8317-8072422E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Rectangle 4">
            <a:extLst>
              <a:ext uri="{FF2B5EF4-FFF2-40B4-BE49-F238E27FC236}">
                <a16:creationId xmlns:a16="http://schemas.microsoft.com/office/drawing/2014/main" id="{EF2563FD-47F3-4428-AFA8-D986C921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5FA06DB1-6F62-4BEB-AB9D-4F17505D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Share Your Success</a:t>
            </a:r>
            <a:endParaRPr lang="en-US" altLang="en-US" sz="4000"/>
          </a:p>
        </p:txBody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45AE9E44-C5A9-47AE-9172-E7B34F24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dirty="0"/>
              <a:t>Publicize on social media and department’s web site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Submit press releases to local media outlets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Inform government officials about successes and program contributions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Research local businesses or other community organizations as possible partners to support your program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4B89EFB-1B0B-4843-8F02-A622B51D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3" descr="Firecorps_4_c">
            <a:extLst>
              <a:ext uri="{FF2B5EF4-FFF2-40B4-BE49-F238E27FC236}">
                <a16:creationId xmlns:a16="http://schemas.microsoft.com/office/drawing/2014/main" id="{8952922C-D75E-43CE-A074-7965B645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57A872C8-D804-4814-A5DD-BC4C611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4277" name="Picture 5" descr="CC_Proud_Partner_Logo">
            <a:extLst>
              <a:ext uri="{FF2B5EF4-FFF2-40B4-BE49-F238E27FC236}">
                <a16:creationId xmlns:a16="http://schemas.microsoft.com/office/drawing/2014/main" id="{CC6D0E3E-6433-490B-84BC-D46B3E58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7485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55366A9B-7B9F-4E7B-9C46-60C136EB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6016"/>
            <a:ext cx="441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Arial Black" panose="020B0A04020102020204" pitchFamily="34" charset="0"/>
              </a:rPr>
              <a:t>Questions?</a:t>
            </a:r>
            <a:endParaRPr lang="en-US" altLang="en-US" dirty="0"/>
          </a:p>
        </p:txBody>
      </p:sp>
      <p:pic>
        <p:nvPicPr>
          <p:cNvPr id="54279" name="Picture 7" descr="06-07-fire corps 1 (3)">
            <a:extLst>
              <a:ext uri="{FF2B5EF4-FFF2-40B4-BE49-F238E27FC236}">
                <a16:creationId xmlns:a16="http://schemas.microsoft.com/office/drawing/2014/main" id="{D85CCAA4-A886-47F4-8D0D-CC20340FDB8A}"/>
              </a:ext>
            </a:extLst>
          </p:cNvPr>
          <p:cNvPicPr preferRelativeResize="0">
            <a:picLocks noGrp="1" noChangeArrowheads="1"/>
          </p:cNvPicPr>
          <p:nvPr>
            <p:ph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0825" cy="445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1" name="Text Box 9">
            <a:extLst>
              <a:ext uri="{FF2B5EF4-FFF2-40B4-BE49-F238E27FC236}">
                <a16:creationId xmlns:a16="http://schemas.microsoft.com/office/drawing/2014/main" id="{718F1548-3562-4814-B032-3702C0A4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5532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Dayna Hilton, Johnson County RFD#1 (AR)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6687C-B0E3-4D1C-A225-9511A1194207}"/>
              </a:ext>
            </a:extLst>
          </p:cNvPr>
          <p:cNvSpPr txBox="1"/>
          <p:nvPr/>
        </p:nvSpPr>
        <p:spPr>
          <a:xfrm>
            <a:off x="5194922" y="456684"/>
            <a:ext cx="318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www.nvfc.org/contact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9C693243-4B13-449F-8B12-F504398C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98" y="6559485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</a:rPr>
              <a:t>v07.17.20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4A2318F3-F47B-44F9-A57D-72331B72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5" descr="Firecorps_4_c">
            <a:extLst>
              <a:ext uri="{FF2B5EF4-FFF2-40B4-BE49-F238E27FC236}">
                <a16:creationId xmlns:a16="http://schemas.microsoft.com/office/drawing/2014/main" id="{CB5932E2-FB84-4C30-830D-2B7B47D0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33B5F726-1953-4515-A2BD-DF3761CB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0" name="Picture 8" descr="06-07-fire corps 1 (3)">
            <a:extLst>
              <a:ext uri="{FF2B5EF4-FFF2-40B4-BE49-F238E27FC236}">
                <a16:creationId xmlns:a16="http://schemas.microsoft.com/office/drawing/2014/main" id="{52152F06-4811-48B4-ABA0-5B8F26E22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01838" cy="1370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Rectangle 2">
            <a:extLst>
              <a:ext uri="{FF2B5EF4-FFF2-40B4-BE49-F238E27FC236}">
                <a16:creationId xmlns:a16="http://schemas.microsoft.com/office/drawing/2014/main" id="{A4AF2F43-7454-4532-8979-9657AE7F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Fire Corps Mission</a:t>
            </a:r>
            <a:endParaRPr lang="en-US" altLang="en-US" sz="4000"/>
          </a:p>
        </p:txBody>
      </p:sp>
      <p:sp>
        <p:nvSpPr>
          <p:cNvPr id="3084" name="Rectangle 3">
            <a:extLst>
              <a:ext uri="{FF2B5EF4-FFF2-40B4-BE49-F238E27FC236}">
                <a16:creationId xmlns:a16="http://schemas.microsoft.com/office/drawing/2014/main" id="{AB09041D-9396-498D-83AA-50F15E86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To utilize community members in non-emergency roles to supplement fire/EMS departments</a:t>
            </a:r>
          </a:p>
          <a:p>
            <a:pPr lvl="1"/>
            <a:r>
              <a:rPr lang="en-US" altLang="en-US" sz="2000" dirty="0"/>
              <a:t>Allows first responders more time to focus on training and emergency response</a:t>
            </a:r>
          </a:p>
          <a:p>
            <a:pPr lvl="1"/>
            <a:r>
              <a:rPr lang="en-US" altLang="en-US" sz="2000" dirty="0"/>
              <a:t>Departments able to expand services</a:t>
            </a:r>
          </a:p>
          <a:p>
            <a:pPr lvl="1"/>
            <a:r>
              <a:rPr lang="en-US" altLang="en-US" sz="2000" dirty="0"/>
              <a:t>Community members gain understanding of fire/EMS services and are better prepared in emergency situations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784B58FE-836B-419A-8A24-05B6EBC0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5532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 dirty="0">
                <a:solidFill>
                  <a:schemeClr val="bg1"/>
                </a:solidFill>
              </a:rPr>
              <a:t>Photo courtesy of Dayna Hilton, Johnson County RFD#1 (AR)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9AFA6B9A-E0B5-4A49-8104-7EC6EFBB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 descr="Firecorps_4_c">
            <a:extLst>
              <a:ext uri="{FF2B5EF4-FFF2-40B4-BE49-F238E27FC236}">
                <a16:creationId xmlns:a16="http://schemas.microsoft.com/office/drawing/2014/main" id="{CE91570D-C524-4642-B6FA-E2364A1F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9F69FF87-0C9F-4274-9148-C692A607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7" descr="CC_Proud_Partner_Logo">
            <a:extLst>
              <a:ext uri="{FF2B5EF4-FFF2-40B4-BE49-F238E27FC236}">
                <a16:creationId xmlns:a16="http://schemas.microsoft.com/office/drawing/2014/main" id="{6358B575-D359-4B7F-AA21-8F875B1D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5441950"/>
            <a:ext cx="197485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hutterstock_1245845">
            <a:extLst>
              <a:ext uri="{FF2B5EF4-FFF2-40B4-BE49-F238E27FC236}">
                <a16:creationId xmlns:a16="http://schemas.microsoft.com/office/drawing/2014/main" id="{C901B455-453D-42DB-B42E-82D65162A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0425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Rectangle 2">
            <a:extLst>
              <a:ext uri="{FF2B5EF4-FFF2-40B4-BE49-F238E27FC236}">
                <a16:creationId xmlns:a16="http://schemas.microsoft.com/office/drawing/2014/main" id="{3FCD53C5-B973-49CB-8C06-AB75696B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What is Fire Corps?</a:t>
            </a:r>
          </a:p>
        </p:txBody>
      </p:sp>
      <p:sp>
        <p:nvSpPr>
          <p:cNvPr id="4108" name="Rectangle 3">
            <a:extLst>
              <a:ext uri="{FF2B5EF4-FFF2-40B4-BE49-F238E27FC236}">
                <a16:creationId xmlns:a16="http://schemas.microsoft.com/office/drawing/2014/main" id="{11EA1980-88C7-4D06-A412-2B8FF11ED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Launched December 2004 at the White House</a:t>
            </a:r>
          </a:p>
          <a:p>
            <a:r>
              <a:rPr lang="en-US" altLang="en-US" sz="2400" dirty="0"/>
              <a:t>Fire Corps National Advisory Committee (NAC) launched this initiative. Members included:</a:t>
            </a:r>
          </a:p>
          <a:p>
            <a:pPr lvl="1"/>
            <a:r>
              <a:rPr lang="en-US" altLang="en-US" sz="900" dirty="0"/>
              <a:t>Congressional Fire Services Institute (CFSI)</a:t>
            </a:r>
          </a:p>
          <a:p>
            <a:pPr lvl="1"/>
            <a:r>
              <a:rPr lang="en-US" altLang="en-US" sz="900" dirty="0"/>
              <a:t>Fire Department Safety Officers Association (FDSOA)</a:t>
            </a:r>
          </a:p>
          <a:p>
            <a:pPr lvl="1"/>
            <a:r>
              <a:rPr lang="en-US" altLang="en-US" sz="900" dirty="0"/>
              <a:t>International Association of Arson Investigators (IAAI)</a:t>
            </a:r>
          </a:p>
          <a:p>
            <a:pPr lvl="1"/>
            <a:r>
              <a:rPr lang="en-US" altLang="en-US" sz="900" dirty="0"/>
              <a:t>International Association of Black Professional Fire Fighters (IABPFF)</a:t>
            </a:r>
          </a:p>
          <a:p>
            <a:pPr lvl="1"/>
            <a:r>
              <a:rPr lang="en-US" altLang="en-US" sz="900" dirty="0"/>
              <a:t>International Association of Fire Chiefs (IAFC)</a:t>
            </a:r>
          </a:p>
          <a:p>
            <a:pPr lvl="1"/>
            <a:r>
              <a:rPr lang="en-US" altLang="en-US" sz="900" dirty="0"/>
              <a:t>International Association of Fire Fighters (IAFF)</a:t>
            </a:r>
          </a:p>
          <a:p>
            <a:pPr lvl="1"/>
            <a:r>
              <a:rPr lang="en-US" altLang="en-US" sz="900" dirty="0"/>
              <a:t>International Association of Women in Fire &amp; Emergency Services (</a:t>
            </a:r>
            <a:r>
              <a:rPr lang="en-US" altLang="en-US" sz="900" dirty="0" err="1"/>
              <a:t>iWomen</a:t>
            </a:r>
            <a:r>
              <a:rPr lang="en-US" altLang="en-US" sz="900" dirty="0"/>
              <a:t>)</a:t>
            </a:r>
          </a:p>
          <a:p>
            <a:pPr lvl="1"/>
            <a:r>
              <a:rPr lang="en-US" altLang="en-US" sz="900" dirty="0"/>
              <a:t>International Fire Service Training Association (IFSTA)</a:t>
            </a:r>
          </a:p>
          <a:p>
            <a:r>
              <a:rPr lang="en-US" altLang="en-US" sz="2400" dirty="0"/>
              <a:t>Managed by the NVFC</a:t>
            </a:r>
          </a:p>
          <a:p>
            <a:r>
              <a:rPr lang="en-US" altLang="en-US" sz="2400" dirty="0"/>
              <a:t>Promotes a culture of service and responsibility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6F2DCDE4-C918-415D-B4A9-3653DFA7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48712"/>
            <a:ext cx="37338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International Society of Fire Service Instructors (ISFSI)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National Association of Hispanic Firefighters (NAHF)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National Association of State Fire Marshals (NASFM)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National Fire Protection Association (NFPA)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National Volunteer Fire Council (NVFC)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North American Fire Training Directors (NAFTD)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900" dirty="0">
                <a:ea typeface="Osaka" pitchFamily="-128" charset="-128"/>
              </a:rPr>
              <a:t>       Volunteers In Police Service (VIPS)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–"/>
            </a:pPr>
            <a:endParaRPr lang="en-US" altLang="en-US" sz="900" dirty="0">
              <a:ea typeface="Osaka" pitchFamily="-128" charset="-128"/>
            </a:endParaRP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6914F0C3-18AA-4270-BED3-65736BBA2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76" y="5433219"/>
            <a:ext cx="148281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12DA8631-05C2-4261-B66E-AF4CC16E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5" descr="Firecorps_4_c">
            <a:extLst>
              <a:ext uri="{FF2B5EF4-FFF2-40B4-BE49-F238E27FC236}">
                <a16:creationId xmlns:a16="http://schemas.microsoft.com/office/drawing/2014/main" id="{52FA55BE-ACD0-42F2-A0FC-8CD65202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95802271-BAE7-4675-8A29-C7884F8D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1" name="Picture 7" descr="CC_Proud_Partner_Logo">
            <a:extLst>
              <a:ext uri="{FF2B5EF4-FFF2-40B4-BE49-F238E27FC236}">
                <a16:creationId xmlns:a16="http://schemas.microsoft.com/office/drawing/2014/main" id="{7589972C-657A-43B9-9394-1D7FF273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7485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2">
            <a:extLst>
              <a:ext uri="{FF2B5EF4-FFF2-40B4-BE49-F238E27FC236}">
                <a16:creationId xmlns:a16="http://schemas.microsoft.com/office/drawing/2014/main" id="{F320CC1A-D19E-4D7B-BD13-05AA2B24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Arial Black" panose="020B0A04020102020204" pitchFamily="34" charset="0"/>
              </a:rPr>
              <a:t>Making Communities Safer</a:t>
            </a:r>
            <a:r>
              <a:rPr lang="en-US" altLang="en-US" sz="4000" b="1"/>
              <a:t>…</a:t>
            </a:r>
          </a:p>
        </p:txBody>
      </p:sp>
      <p:sp>
        <p:nvSpPr>
          <p:cNvPr id="6153" name="Rectangle 3">
            <a:extLst>
              <a:ext uri="{FF2B5EF4-FFF2-40B4-BE49-F238E27FC236}">
                <a16:creationId xmlns:a16="http://schemas.microsoft.com/office/drawing/2014/main" id="{C4C3F148-611E-44DB-9D85-7753802E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63% of departments with Fire Corps programs utilize citizens for fire prevention efforts and fire &amp; life safety education</a:t>
            </a:r>
          </a:p>
        </p:txBody>
      </p:sp>
      <p:pic>
        <p:nvPicPr>
          <p:cNvPr id="6154" name="Picture 10" descr="100_2542 (3)">
            <a:extLst>
              <a:ext uri="{FF2B5EF4-FFF2-40B4-BE49-F238E27FC236}">
                <a16:creationId xmlns:a16="http://schemas.microsoft.com/office/drawing/2014/main" id="{77B4860F-8686-4D31-8287-4C37EE7BEB4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9140825" cy="342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Text Box 14">
            <a:extLst>
              <a:ext uri="{FF2B5EF4-FFF2-40B4-BE49-F238E27FC236}">
                <a16:creationId xmlns:a16="http://schemas.microsoft.com/office/drawing/2014/main" id="{9E1FF69C-BD45-4CE9-859C-BC0F9543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5532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Dayna Hilton, Johnson County RFD#1 (AR)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3A9C53E-D2F1-40A1-968D-2E88C76A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3" descr="Firecorps_4_c">
            <a:extLst>
              <a:ext uri="{FF2B5EF4-FFF2-40B4-BE49-F238E27FC236}">
                <a16:creationId xmlns:a16="http://schemas.microsoft.com/office/drawing/2014/main" id="{9450C1B4-BBB7-474C-9100-8A61139E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6B7706E9-0D2A-449C-8BA1-A48B6BE0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4" name="Picture 6" descr="image001">
            <a:extLst>
              <a:ext uri="{FF2B5EF4-FFF2-40B4-BE49-F238E27FC236}">
                <a16:creationId xmlns:a16="http://schemas.microsoft.com/office/drawing/2014/main" id="{7A468325-1BA6-4D1E-A58B-81DEFA08805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0425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Rectangle 2">
            <a:extLst>
              <a:ext uri="{FF2B5EF4-FFF2-40B4-BE49-F238E27FC236}">
                <a16:creationId xmlns:a16="http://schemas.microsoft.com/office/drawing/2014/main" id="{309E934A-F13A-4001-BFD9-4764E7D5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"/>
            <a:ext cx="56515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>
                <a:latin typeface="Arial Black" panose="020B0A04020102020204" pitchFamily="34" charset="0"/>
              </a:rPr>
              <a:t>Stronger…</a:t>
            </a:r>
            <a:endParaRPr lang="en-US" altLang="en-US" sz="4000" b="1">
              <a:latin typeface="Arial Black" panose="020B0A04020102020204" pitchFamily="34" charset="0"/>
            </a:endParaRPr>
          </a:p>
        </p:txBody>
      </p:sp>
      <p:sp>
        <p:nvSpPr>
          <p:cNvPr id="32777" name="Rectangle 3">
            <a:extLst>
              <a:ext uri="{FF2B5EF4-FFF2-40B4-BE49-F238E27FC236}">
                <a16:creationId xmlns:a16="http://schemas.microsoft.com/office/drawing/2014/main" id="{C8E33D6F-CD06-43DF-B6BF-FF070BDA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57% have increased support from the community</a:t>
            </a:r>
          </a:p>
          <a:p>
            <a:r>
              <a:rPr lang="en-US" altLang="en-US" sz="2400"/>
              <a:t>Others have noted increased support from state and local officials</a:t>
            </a:r>
            <a:endParaRPr lang="en-US" altLang="en-US" sz="3600"/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86AACABD-2EF4-4F89-9A65-2041093D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553200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 Charlottesville Fire Corps (VA)</a:t>
            </a:r>
          </a:p>
        </p:txBody>
      </p:sp>
      <p:sp>
        <p:nvSpPr>
          <p:cNvPr id="32779" name="Rectangle 3">
            <a:extLst>
              <a:ext uri="{FF2B5EF4-FFF2-40B4-BE49-F238E27FC236}">
                <a16:creationId xmlns:a16="http://schemas.microsoft.com/office/drawing/2014/main" id="{138E1624-B490-4BAC-99F1-9666A772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838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 Italic" panose="020B0604020202090204" pitchFamily="34" charset="0"/>
              </a:rPr>
              <a:t>“We have a growing Hispanic community here in Charlottesville and it's important for our firefighters to become more familiar with the Hispanic culture and language so that they can better serve those citizens.”</a:t>
            </a:r>
            <a:r>
              <a:rPr lang="en-US" altLang="en-US" sz="2000"/>
              <a:t>		         </a:t>
            </a:r>
            <a:r>
              <a:rPr lang="en-US" altLang="en-US" sz="1800" i="1"/>
              <a:t>- Linda Seaman, Charlottesville Fire Corps Director (VA)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360BBE6-3BE4-4BB0-B94E-BB4166B0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5" name="Picture 3" descr="Firecorps_4_c">
            <a:extLst>
              <a:ext uri="{FF2B5EF4-FFF2-40B4-BE49-F238E27FC236}">
                <a16:creationId xmlns:a16="http://schemas.microsoft.com/office/drawing/2014/main" id="{A0A1392E-626D-44A7-AA1F-78A011AB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8FB47DC3-471A-4C3B-9377-E13FCA63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8" name="Picture 6" descr="100_2560 (3)">
            <a:extLst>
              <a:ext uri="{FF2B5EF4-FFF2-40B4-BE49-F238E27FC236}">
                <a16:creationId xmlns:a16="http://schemas.microsoft.com/office/drawing/2014/main" id="{6AA08C57-64E5-480D-A292-6230F76DAB5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0" name="Rectangle 2">
            <a:extLst>
              <a:ext uri="{FF2B5EF4-FFF2-40B4-BE49-F238E27FC236}">
                <a16:creationId xmlns:a16="http://schemas.microsoft.com/office/drawing/2014/main" id="{42E1A55B-68D0-4823-9E60-D8DFCB30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1000"/>
            <a:ext cx="6858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>
                <a:latin typeface="Arial Black" panose="020B0A04020102020204" pitchFamily="34" charset="0"/>
              </a:rPr>
              <a:t>And Better Prepared…</a:t>
            </a:r>
            <a:endParaRPr lang="en-US" altLang="en-US" sz="4000" b="1">
              <a:latin typeface="Arial Black" panose="020B0A04020102020204" pitchFamily="34" charset="0"/>
            </a:endParaRPr>
          </a:p>
        </p:txBody>
      </p:sp>
      <p:sp>
        <p:nvSpPr>
          <p:cNvPr id="33801" name="Rectangle 3">
            <a:extLst>
              <a:ext uri="{FF2B5EF4-FFF2-40B4-BE49-F238E27FC236}">
                <a16:creationId xmlns:a16="http://schemas.microsoft.com/office/drawing/2014/main" id="{5D3B8C2F-0715-454E-8FEC-A8332CCD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90700"/>
            <a:ext cx="838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41% have more time to train and respond to emergencies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68% use citizens for special projects such as hurricane relief, preparedness, and pre-planning</a:t>
            </a:r>
            <a:endParaRPr lang="en-US" altLang="en-US" sz="26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i="1"/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CFCF5E3B-FE9C-4881-BD84-DE4294E8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5532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Dayna Hilton, Johnson County RFD#1 (AR)</a:t>
            </a:r>
          </a:p>
        </p:txBody>
      </p:sp>
      <p:sp>
        <p:nvSpPr>
          <p:cNvPr id="33803" name="Rectangle 3">
            <a:extLst>
              <a:ext uri="{FF2B5EF4-FFF2-40B4-BE49-F238E27FC236}">
                <a16:creationId xmlns:a16="http://schemas.microsoft.com/office/drawing/2014/main" id="{42A8ECB7-2B3A-42BE-8EC0-B78B52EC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38500"/>
            <a:ext cx="838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/>
              <a:t>“We get constant comments from firefighters on how great it is to have a support program. Anytime we can use a civilian member rather than a fire department member, it helps.”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/>
              <a:t>       </a:t>
            </a:r>
            <a:r>
              <a:rPr lang="en-US" altLang="en-US" sz="1800" i="1"/>
              <a:t>- Chief James Heenan, Northeast Teller County Fire Protection District (CO) </a:t>
            </a:r>
            <a:endParaRPr lang="en-US" alt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0027676-C335-4B49-B1FC-5C50B6DC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19" name="Picture 3" descr="Firecorps_4_c">
            <a:extLst>
              <a:ext uri="{FF2B5EF4-FFF2-40B4-BE49-F238E27FC236}">
                <a16:creationId xmlns:a16="http://schemas.microsoft.com/office/drawing/2014/main" id="{A1839732-67C6-4FFD-B8B8-61DF1DBC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92DE15FC-A273-4970-8455-981B1D0E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3">
            <a:extLst>
              <a:ext uri="{FF2B5EF4-FFF2-40B4-BE49-F238E27FC236}">
                <a16:creationId xmlns:a16="http://schemas.microsoft.com/office/drawing/2014/main" id="{5D24905C-F93D-4CB1-8AA8-E3B07752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30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Fire prevention/life safety education</a:t>
            </a:r>
          </a:p>
          <a:p>
            <a:r>
              <a:rPr lang="en-US" altLang="en-US" sz="2400" dirty="0"/>
              <a:t>Special projects </a:t>
            </a:r>
          </a:p>
          <a:p>
            <a:r>
              <a:rPr lang="en-US" altLang="en-US" sz="2400" dirty="0"/>
              <a:t>Fundraising/grant-writing</a:t>
            </a:r>
          </a:p>
          <a:p>
            <a:r>
              <a:rPr lang="en-US" altLang="en-US" sz="2400" dirty="0"/>
              <a:t>Administrative support</a:t>
            </a:r>
          </a:p>
          <a:p>
            <a:r>
              <a:rPr lang="en-US" altLang="en-US" sz="2400" dirty="0"/>
              <a:t>Rehab/canteen</a:t>
            </a:r>
          </a:p>
          <a:p>
            <a:r>
              <a:rPr lang="en-US" altLang="en-US" sz="2400" dirty="0"/>
              <a:t>Chaplain services</a:t>
            </a:r>
          </a:p>
          <a:p>
            <a:r>
              <a:rPr lang="en-US" altLang="en-US" sz="2400" dirty="0"/>
              <a:t>And more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34825" name="Rectangle 2">
            <a:extLst>
              <a:ext uri="{FF2B5EF4-FFF2-40B4-BE49-F238E27FC236}">
                <a16:creationId xmlns:a16="http://schemas.microsoft.com/office/drawing/2014/main" id="{E1C5CEC3-2EF9-4F95-8E60-E2A8757F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>
                <a:latin typeface="Arial Black" panose="020B0A04020102020204" pitchFamily="34" charset="0"/>
              </a:rPr>
              <a:t>Helping Fire/EMS Achieve More</a:t>
            </a:r>
            <a:endParaRPr lang="en-US" altLang="en-US" b="1"/>
          </a:p>
        </p:txBody>
      </p:sp>
      <p:pic>
        <p:nvPicPr>
          <p:cNvPr id="34827" name="Picture 11" descr="Greater Springfield 7">
            <a:extLst>
              <a:ext uri="{FF2B5EF4-FFF2-40B4-BE49-F238E27FC236}">
                <a16:creationId xmlns:a16="http://schemas.microsoft.com/office/drawing/2014/main" id="{6CAEAB06-B98A-4322-A6FF-2CD011336A8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9392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8" name="Text Box 12">
            <a:extLst>
              <a:ext uri="{FF2B5EF4-FFF2-40B4-BE49-F238E27FC236}">
                <a16:creationId xmlns:a16="http://schemas.microsoft.com/office/drawing/2014/main" id="{BEA478BA-A322-405E-B23F-1552A5F5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5532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</a:rPr>
              <a:t>Photo courtesy of Greater Springfield Volunteer Fire Department (VA)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7CFB386-FFC3-491D-B160-17DF65E7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" name="Picture 3" descr="Firecorps_4_c">
            <a:extLst>
              <a:ext uri="{FF2B5EF4-FFF2-40B4-BE49-F238E27FC236}">
                <a16:creationId xmlns:a16="http://schemas.microsoft.com/office/drawing/2014/main" id="{D84F6F83-414E-427E-8498-3CACEFEB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C58885C0-D901-4958-B3B7-164B509D9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6B6BA407-8771-41BC-8E9F-57777379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 Black" panose="020B0A04020102020204" pitchFamily="34" charset="0"/>
              </a:rPr>
              <a:t>How Can We Help?</a:t>
            </a:r>
            <a:endParaRPr lang="en-US" altLang="en-US" sz="4000" dirty="0"/>
          </a:p>
        </p:txBody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2C621D3-1856-40AA-A4E7-2AB4CB48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38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Arial Black" panose="020B0A04020102020204" pitchFamily="34" charset="0"/>
              </a:rPr>
              <a:t>www.firecorps.org</a:t>
            </a:r>
            <a:r>
              <a:rPr lang="en-US" altLang="en-US" sz="2400" b="1" dirty="0"/>
              <a:t>:</a:t>
            </a:r>
            <a:r>
              <a:rPr lang="en-US" altLang="en-US" sz="2400" dirty="0"/>
              <a:t> number one source for information about the program</a:t>
            </a:r>
          </a:p>
          <a:p>
            <a:r>
              <a:rPr lang="en-US" altLang="en-US" sz="2400" dirty="0"/>
              <a:t>Get access to:</a:t>
            </a:r>
          </a:p>
          <a:p>
            <a:pPr lvl="1"/>
            <a:r>
              <a:rPr lang="en-US" altLang="en-US" sz="2000" dirty="0"/>
              <a:t>FAQs</a:t>
            </a:r>
          </a:p>
          <a:p>
            <a:pPr lvl="1"/>
            <a:r>
              <a:rPr lang="en-US" altLang="en-US" sz="2000" dirty="0"/>
              <a:t>Implementation tools</a:t>
            </a:r>
          </a:p>
          <a:p>
            <a:pPr lvl="1"/>
            <a:r>
              <a:rPr lang="en-US" altLang="en-US" sz="2000" dirty="0"/>
              <a:t>Marketing materials</a:t>
            </a:r>
          </a:p>
          <a:p>
            <a:pPr lvl="1"/>
            <a:r>
              <a:rPr lang="en-US" altLang="en-US" sz="2000" dirty="0"/>
              <a:t>Recruitment resources</a:t>
            </a:r>
          </a:p>
          <a:p>
            <a:pPr lvl="1"/>
            <a:r>
              <a:rPr lang="en-US" altLang="en-US" sz="2000" dirty="0"/>
              <a:t>Networking opportunities</a:t>
            </a:r>
          </a:p>
          <a:p>
            <a:pPr lvl="1"/>
            <a:r>
              <a:rPr lang="en-US" altLang="en-US" sz="2000" dirty="0"/>
              <a:t>Program profiles and highlights</a:t>
            </a:r>
          </a:p>
          <a:p>
            <a:pPr lvl="1"/>
            <a:r>
              <a:rPr lang="en-US" altLang="en-US" sz="2000" dirty="0"/>
              <a:t>Technical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1B484-4815-4C41-9EFF-8A5B11C9F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8" r="26667" b="7037"/>
          <a:stretch/>
        </p:blipFill>
        <p:spPr>
          <a:xfrm>
            <a:off x="4975284" y="2503602"/>
            <a:ext cx="3529264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388824C-FD04-485F-85CC-28E5EB4A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C91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3" name="Picture 3" descr="Firecorps_4_c">
            <a:extLst>
              <a:ext uri="{FF2B5EF4-FFF2-40B4-BE49-F238E27FC236}">
                <a16:creationId xmlns:a16="http://schemas.microsoft.com/office/drawing/2014/main" id="{C07DA899-9F74-4246-BFD0-2C6C1C6B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410200"/>
            <a:ext cx="108108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EA726B43-F62F-4C46-B51B-694325AF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2">
            <a:extLst>
              <a:ext uri="{FF2B5EF4-FFF2-40B4-BE49-F238E27FC236}">
                <a16:creationId xmlns:a16="http://schemas.microsoft.com/office/drawing/2014/main" id="{20CF98BE-A020-407B-8558-6717CBBD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40969" name="Rectangle 3">
            <a:extLst>
              <a:ext uri="{FF2B5EF4-FFF2-40B4-BE49-F238E27FC236}">
                <a16:creationId xmlns:a16="http://schemas.microsoft.com/office/drawing/2014/main" id="{BF2B82FF-5E2A-4180-B028-A5394DF1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Fire Corps logo request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Customizable sample documents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Example documents provided by other Fire Corps teams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Guides and toolkits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Marketing and recruitment resources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New and innovative ideas and best practices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Online training at </a:t>
            </a:r>
            <a:r>
              <a:rPr 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https://virtualclassroom.nvfc.org/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9C4544-6DD3-422B-898F-DDDB1377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64" y="5029199"/>
            <a:ext cx="237022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918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Italic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Moon</dc:creator>
  <cp:lastModifiedBy>Lori Shirley</cp:lastModifiedBy>
  <cp:revision>40</cp:revision>
  <dcterms:created xsi:type="dcterms:W3CDTF">2009-03-13T15:38:20Z</dcterms:created>
  <dcterms:modified xsi:type="dcterms:W3CDTF">2020-07-17T22:48:42Z</dcterms:modified>
</cp:coreProperties>
</file>